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57" r:id="rId4"/>
    <p:sldId id="272" r:id="rId5"/>
    <p:sldId id="271" r:id="rId6"/>
    <p:sldId id="258" r:id="rId7"/>
    <p:sldId id="264" r:id="rId8"/>
    <p:sldId id="273" r:id="rId9"/>
    <p:sldId id="260" r:id="rId10"/>
    <p:sldId id="268" r:id="rId11"/>
    <p:sldId id="274" r:id="rId12"/>
    <p:sldId id="259" r:id="rId13"/>
    <p:sldId id="269" r:id="rId14"/>
    <p:sldId id="275" r:id="rId15"/>
    <p:sldId id="267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BC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53" autoAdjust="0"/>
    <p:restoredTop sz="94660"/>
  </p:normalViewPr>
  <p:slideViewPr>
    <p:cSldViewPr snapToGrid="0">
      <p:cViewPr>
        <p:scale>
          <a:sx n="66" d="100"/>
          <a:sy n="66" d="100"/>
        </p:scale>
        <p:origin x="1644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527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377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555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160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280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809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794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084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637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22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7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288E3-3112-4B90-B99C-15B03EC4E11E}" type="datetimeFigureOut">
              <a:rPr lang="zh-CN" altLang="en-US" smtClean="0"/>
              <a:t>2016/12/9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F2DC6-CCB0-4F94-9B8C-30797D23AA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027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ngding/courses/tree/master/seIDEPracticeCas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372" y="3174792"/>
            <a:ext cx="2633625" cy="2383431"/>
          </a:xfrm>
          <a:prstGeom prst="rect">
            <a:avLst/>
          </a:prstGeom>
        </p:spPr>
      </p:pic>
      <p:sp>
        <p:nvSpPr>
          <p:cNvPr id="8" name="任意多边形 7"/>
          <p:cNvSpPr>
            <a:spLocks noChangeArrowheads="1"/>
          </p:cNvSpPr>
          <p:nvPr/>
        </p:nvSpPr>
        <p:spPr bwMode="auto">
          <a:xfrm flipH="1" flipV="1">
            <a:off x="3381829" y="0"/>
            <a:ext cx="8810171" cy="6858000"/>
          </a:xfrm>
          <a:custGeom>
            <a:avLst/>
            <a:gdLst>
              <a:gd name="connsiteX0" fmla="*/ 6340012 w 6340012"/>
              <a:gd name="connsiteY0" fmla="*/ 6858000 h 6858000"/>
              <a:gd name="connsiteX1" fmla="*/ 0 w 6340012"/>
              <a:gd name="connsiteY1" fmla="*/ 6858000 h 6858000"/>
              <a:gd name="connsiteX2" fmla="*/ 0 w 6340012"/>
              <a:gd name="connsiteY2" fmla="*/ 0 h 6858000"/>
              <a:gd name="connsiteX3" fmla="*/ 3996681 w 6340012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40012" h="6858000">
                <a:moveTo>
                  <a:pt x="6340012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96681" y="0"/>
                </a:lnTo>
                <a:close/>
              </a:path>
            </a:pathLst>
          </a:custGeom>
          <a:solidFill>
            <a:srgbClr val="8ABC1D"/>
          </a:solidFill>
          <a:ln>
            <a:noFill/>
          </a:ln>
          <a:extLst/>
        </p:spPr>
        <p:txBody>
          <a:bodyPr wrap="square" anchor="ctr">
            <a:no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>
              <a:solidFill>
                <a:srgbClr val="FFFFFF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14169" y="2199053"/>
            <a:ext cx="50387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600" b="1" spc="3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web </a:t>
            </a:r>
            <a:r>
              <a:rPr lang="zh-CN" altLang="en-US" sz="3600" b="1" spc="3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应</a:t>
            </a:r>
            <a:r>
              <a:rPr lang="zh-CN" altLang="en-US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用自动化测试</a:t>
            </a:r>
            <a:endParaRPr lang="en-US" altLang="zh-CN" sz="3600" b="1" spc="3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综合案例实战</a:t>
            </a:r>
            <a:endParaRPr lang="en-US" altLang="zh-CN" sz="3600" b="1" spc="3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endParaRPr lang="en-US" altLang="zh-CN" sz="3600" b="1" spc="3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3600" b="1" spc="3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3600" b="1" spc="3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3600" b="1" spc="300">
                <a:latin typeface="微软雅黑" panose="020B0503020204020204" pitchFamily="34" charset="-122"/>
                <a:ea typeface="微软雅黑" panose="020B0503020204020204" pitchFamily="34" charset="-122"/>
              </a:rPr>
              <a:t>季</a:t>
            </a:r>
            <a:endParaRPr lang="en-US" altLang="zh-CN" sz="3600" b="1" spc="3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82651" y="1106366"/>
            <a:ext cx="53017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spc="300">
                <a:latin typeface="Times New Roman" panose="02020603050405020304" pitchFamily="18" charset="0"/>
                <a:cs typeface="Times New Roman" panose="02020603050405020304" pitchFamily="18" charset="0"/>
              </a:rPr>
              <a:t>Selenium IDE</a:t>
            </a:r>
            <a:endParaRPr lang="zh-CN" altLang="en-US" sz="6000" b="1" spc="3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21801" y="4773393"/>
            <a:ext cx="141922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500" b="1" spc="3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zh-CN" altLang="en-US" sz="4500" b="1" spc="3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47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83504" y="798286"/>
            <a:ext cx="5849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案例二：</a:t>
            </a:r>
            <a:r>
              <a:rPr lang="en-US" altLang="zh-CN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ProcessOn </a:t>
            </a:r>
            <a:r>
              <a:rPr lang="zh-CN" altLang="en-US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网站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83504" y="2501852"/>
            <a:ext cx="58492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问题缘起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分析问题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485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21"/>
          <p:cNvSpPr>
            <a:spLocks noChangeArrowheads="1"/>
          </p:cNvSpPr>
          <p:nvPr/>
        </p:nvSpPr>
        <p:spPr bwMode="auto">
          <a:xfrm rot="5400000">
            <a:off x="-1806867" y="1995550"/>
            <a:ext cx="6669319" cy="3055585"/>
          </a:xfrm>
          <a:prstGeom prst="triangle">
            <a:avLst>
              <a:gd name="adj" fmla="val 5000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5" name="等腰三角形 20"/>
          <p:cNvSpPr>
            <a:spLocks noChangeArrowheads="1"/>
          </p:cNvSpPr>
          <p:nvPr/>
        </p:nvSpPr>
        <p:spPr bwMode="auto">
          <a:xfrm rot="16200000" flipH="1">
            <a:off x="1025962" y="2136307"/>
            <a:ext cx="6858000" cy="2585388"/>
          </a:xfrm>
          <a:prstGeom prst="triangle">
            <a:avLst>
              <a:gd name="adj" fmla="val 5127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6" name="矩形 3"/>
          <p:cNvSpPr>
            <a:spLocks noChangeArrowheads="1"/>
          </p:cNvSpPr>
          <p:nvPr/>
        </p:nvSpPr>
        <p:spPr bwMode="auto">
          <a:xfrm rot="16200000" flipH="1">
            <a:off x="5540828" y="206828"/>
            <a:ext cx="6858000" cy="6444343"/>
          </a:xfrm>
          <a:prstGeom prst="rect">
            <a:avLst/>
          </a:prstGeom>
          <a:solidFill>
            <a:srgbClr val="8ABC1D"/>
          </a:solidFill>
          <a:ln>
            <a:noFill/>
          </a:ln>
          <a:extLst/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7" name="文本框 10"/>
          <p:cNvSpPr>
            <a:spLocks noChangeArrowheads="1"/>
          </p:cNvSpPr>
          <p:nvPr/>
        </p:nvSpPr>
        <p:spPr bwMode="auto">
          <a:xfrm>
            <a:off x="934936" y="4109065"/>
            <a:ext cx="1095172" cy="365934"/>
          </a:xfrm>
          <a:prstGeom prst="rect">
            <a:avLst/>
          </a:prstGeom>
          <a:solidFill>
            <a:srgbClr val="00B3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千锤百炼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8" name="文本框 14"/>
          <p:cNvSpPr>
            <a:spLocks noChangeArrowheads="1"/>
          </p:cNvSpPr>
          <p:nvPr/>
        </p:nvSpPr>
        <p:spPr bwMode="auto">
          <a:xfrm>
            <a:off x="1482522" y="2866794"/>
            <a:ext cx="2180405" cy="571054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111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学而时习之</a:t>
            </a:r>
            <a:endParaRPr lang="en-US" altLang="zh-CN" sz="3111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9" name="文本框 15"/>
          <p:cNvSpPr>
            <a:spLocks noChangeArrowheads="1"/>
          </p:cNvSpPr>
          <p:nvPr/>
        </p:nvSpPr>
        <p:spPr bwMode="auto">
          <a:xfrm rot="21006909">
            <a:off x="911656" y="2116897"/>
            <a:ext cx="1095172" cy="365934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知行合一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0" name="文本框 16"/>
          <p:cNvSpPr>
            <a:spLocks noChangeArrowheads="1"/>
          </p:cNvSpPr>
          <p:nvPr/>
        </p:nvSpPr>
        <p:spPr bwMode="auto">
          <a:xfrm rot="514403">
            <a:off x="3131691" y="1958067"/>
            <a:ext cx="1326004" cy="434286"/>
          </a:xfrm>
          <a:prstGeom prst="rect">
            <a:avLst/>
          </a:prstGeom>
          <a:solidFill>
            <a:srgbClr val="8ABC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222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日新又新</a:t>
            </a:r>
            <a:endParaRPr lang="en-US" altLang="zh-CN" sz="2222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1" name="文本框 17"/>
          <p:cNvSpPr>
            <a:spLocks noChangeArrowheads="1"/>
          </p:cNvSpPr>
          <p:nvPr/>
        </p:nvSpPr>
        <p:spPr bwMode="auto">
          <a:xfrm rot="20953219">
            <a:off x="2879629" y="3903005"/>
            <a:ext cx="1778051" cy="639534"/>
          </a:xfrm>
          <a:prstGeom prst="rect">
            <a:avLst/>
          </a:prstGeom>
          <a:solidFill>
            <a:srgbClr val="99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纸上得来终觉浅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绝知此事要躬行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2" name="文本框 18"/>
          <p:cNvSpPr>
            <a:spLocks noChangeArrowheads="1"/>
          </p:cNvSpPr>
          <p:nvPr/>
        </p:nvSpPr>
        <p:spPr bwMode="auto">
          <a:xfrm rot="489738">
            <a:off x="1724120" y="4927839"/>
            <a:ext cx="1550424" cy="639534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实践是检验真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理的唯一标准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3" name="文本框 19"/>
          <p:cNvSpPr>
            <a:spLocks noChangeArrowheads="1"/>
          </p:cNvSpPr>
          <p:nvPr/>
        </p:nvSpPr>
        <p:spPr bwMode="auto">
          <a:xfrm>
            <a:off x="2030108" y="1159312"/>
            <a:ext cx="1467068" cy="400110"/>
          </a:xfrm>
          <a:prstGeom prst="rect">
            <a:avLst/>
          </a:prstGeom>
          <a:solidFill>
            <a:srgbClr val="CC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实践出真知</a:t>
            </a:r>
            <a:endParaRPr lang="en-US" altLang="zh-CN" sz="20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5" name="矩形 23"/>
          <p:cNvSpPr>
            <a:spLocks noChangeArrowheads="1"/>
          </p:cNvSpPr>
          <p:nvPr/>
        </p:nvSpPr>
        <p:spPr bwMode="auto">
          <a:xfrm>
            <a:off x="6332686" y="749837"/>
            <a:ext cx="1261884" cy="5232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xtLst/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800" smtClean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作业</a:t>
            </a:r>
            <a:r>
              <a:rPr lang="zh-CN" altLang="en-US" sz="2800" smtClean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：</a:t>
            </a:r>
            <a:endParaRPr lang="en-US" altLang="zh-CN" sz="28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6" name="矩形 22"/>
          <p:cNvSpPr>
            <a:spLocks noChangeArrowheads="1"/>
          </p:cNvSpPr>
          <p:nvPr/>
        </p:nvSpPr>
        <p:spPr bwMode="auto">
          <a:xfrm>
            <a:off x="6332686" y="1559422"/>
            <a:ext cx="5090057" cy="4196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smtClean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被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测对象：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手机号归属地查询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网站地址：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http://www.atool.org/phonenumber.php</a:t>
            </a:r>
          </a:p>
          <a:p>
            <a:pPr algn="just" eaLnBrk="1" hangingPunct="1">
              <a:spcAft>
                <a:spcPts val="667"/>
              </a:spcAft>
              <a:defRPr/>
            </a:pP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任务要求：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制作手机号归属地查询的测试脚本；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测试案例数据请参考：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http://processon.com/view/581805e0e4b09047a82bd47c</a:t>
            </a:r>
            <a:endParaRPr lang="zh-CN" altLang="en-US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04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allpaperscraft.com/image/spring_alpine_valley_mountains_fields_landscape_93132_1920x108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0" y="2393125"/>
            <a:ext cx="12191999" cy="1477328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</a:t>
            </a:r>
            <a:r>
              <a:rPr lang="zh-CN" altLang="en-US" sz="6000" b="1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例三：</a:t>
            </a:r>
            <a:r>
              <a:rPr lang="en-US" altLang="zh-CN" sz="6000" b="1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913abc</a:t>
            </a:r>
            <a:r>
              <a:rPr lang="zh-CN" altLang="en-US" sz="6000" b="1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网站</a:t>
            </a:r>
            <a:endParaRPr lang="en-US" altLang="zh-CN" sz="6000" b="1" smtClean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3494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83504" y="798286"/>
            <a:ext cx="5849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案例三：</a:t>
            </a:r>
            <a:r>
              <a:rPr lang="en-US" altLang="zh-CN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913abc </a:t>
            </a:r>
            <a:r>
              <a:rPr lang="zh-CN" altLang="en-US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网站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83504" y="2501852"/>
            <a:ext cx="58492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问题缘起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分析问题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5573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21"/>
          <p:cNvSpPr>
            <a:spLocks noChangeArrowheads="1"/>
          </p:cNvSpPr>
          <p:nvPr/>
        </p:nvSpPr>
        <p:spPr bwMode="auto">
          <a:xfrm rot="5400000">
            <a:off x="-1806867" y="1995550"/>
            <a:ext cx="6669319" cy="3055585"/>
          </a:xfrm>
          <a:prstGeom prst="triangle">
            <a:avLst>
              <a:gd name="adj" fmla="val 5000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5" name="等腰三角形 20"/>
          <p:cNvSpPr>
            <a:spLocks noChangeArrowheads="1"/>
          </p:cNvSpPr>
          <p:nvPr/>
        </p:nvSpPr>
        <p:spPr bwMode="auto">
          <a:xfrm rot="16200000" flipH="1">
            <a:off x="1025962" y="2136307"/>
            <a:ext cx="6858000" cy="2585388"/>
          </a:xfrm>
          <a:prstGeom prst="triangle">
            <a:avLst>
              <a:gd name="adj" fmla="val 5127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6" name="矩形 3"/>
          <p:cNvSpPr>
            <a:spLocks noChangeArrowheads="1"/>
          </p:cNvSpPr>
          <p:nvPr/>
        </p:nvSpPr>
        <p:spPr bwMode="auto">
          <a:xfrm rot="16200000" flipH="1">
            <a:off x="5540828" y="206828"/>
            <a:ext cx="6858000" cy="6444343"/>
          </a:xfrm>
          <a:prstGeom prst="rect">
            <a:avLst/>
          </a:prstGeom>
          <a:solidFill>
            <a:srgbClr val="8ABC1D"/>
          </a:solidFill>
          <a:ln>
            <a:noFill/>
          </a:ln>
          <a:extLst/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7" name="文本框 10"/>
          <p:cNvSpPr>
            <a:spLocks noChangeArrowheads="1"/>
          </p:cNvSpPr>
          <p:nvPr/>
        </p:nvSpPr>
        <p:spPr bwMode="auto">
          <a:xfrm>
            <a:off x="934936" y="4109065"/>
            <a:ext cx="1095172" cy="365934"/>
          </a:xfrm>
          <a:prstGeom prst="rect">
            <a:avLst/>
          </a:prstGeom>
          <a:solidFill>
            <a:srgbClr val="00B3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千锤百炼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8" name="文本框 14"/>
          <p:cNvSpPr>
            <a:spLocks noChangeArrowheads="1"/>
          </p:cNvSpPr>
          <p:nvPr/>
        </p:nvSpPr>
        <p:spPr bwMode="auto">
          <a:xfrm>
            <a:off x="1482522" y="2866794"/>
            <a:ext cx="2180405" cy="571054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111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学而时习之</a:t>
            </a:r>
            <a:endParaRPr lang="en-US" altLang="zh-CN" sz="3111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9" name="文本框 15"/>
          <p:cNvSpPr>
            <a:spLocks noChangeArrowheads="1"/>
          </p:cNvSpPr>
          <p:nvPr/>
        </p:nvSpPr>
        <p:spPr bwMode="auto">
          <a:xfrm rot="21006909">
            <a:off x="911656" y="2116897"/>
            <a:ext cx="1095172" cy="365934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知行合一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0" name="文本框 16"/>
          <p:cNvSpPr>
            <a:spLocks noChangeArrowheads="1"/>
          </p:cNvSpPr>
          <p:nvPr/>
        </p:nvSpPr>
        <p:spPr bwMode="auto">
          <a:xfrm rot="514403">
            <a:off x="3131691" y="1958067"/>
            <a:ext cx="1326004" cy="434286"/>
          </a:xfrm>
          <a:prstGeom prst="rect">
            <a:avLst/>
          </a:prstGeom>
          <a:solidFill>
            <a:srgbClr val="8ABC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222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日新又新</a:t>
            </a:r>
            <a:endParaRPr lang="en-US" altLang="zh-CN" sz="2222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1" name="文本框 17"/>
          <p:cNvSpPr>
            <a:spLocks noChangeArrowheads="1"/>
          </p:cNvSpPr>
          <p:nvPr/>
        </p:nvSpPr>
        <p:spPr bwMode="auto">
          <a:xfrm rot="20953219">
            <a:off x="2879629" y="3903005"/>
            <a:ext cx="1778051" cy="639534"/>
          </a:xfrm>
          <a:prstGeom prst="rect">
            <a:avLst/>
          </a:prstGeom>
          <a:solidFill>
            <a:srgbClr val="99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纸上得来终觉浅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绝知此事要躬行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2" name="文本框 18"/>
          <p:cNvSpPr>
            <a:spLocks noChangeArrowheads="1"/>
          </p:cNvSpPr>
          <p:nvPr/>
        </p:nvSpPr>
        <p:spPr bwMode="auto">
          <a:xfrm rot="489738">
            <a:off x="1724120" y="4927839"/>
            <a:ext cx="1550424" cy="639534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实践是检验真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理的唯一标准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3" name="文本框 19"/>
          <p:cNvSpPr>
            <a:spLocks noChangeArrowheads="1"/>
          </p:cNvSpPr>
          <p:nvPr/>
        </p:nvSpPr>
        <p:spPr bwMode="auto">
          <a:xfrm>
            <a:off x="2030108" y="1159312"/>
            <a:ext cx="1467068" cy="400110"/>
          </a:xfrm>
          <a:prstGeom prst="rect">
            <a:avLst/>
          </a:prstGeom>
          <a:solidFill>
            <a:srgbClr val="CC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实践出真知</a:t>
            </a:r>
            <a:endParaRPr lang="en-US" altLang="zh-CN" sz="20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5" name="矩形 23"/>
          <p:cNvSpPr>
            <a:spLocks noChangeArrowheads="1"/>
          </p:cNvSpPr>
          <p:nvPr/>
        </p:nvSpPr>
        <p:spPr bwMode="auto">
          <a:xfrm>
            <a:off x="6332686" y="749837"/>
            <a:ext cx="1261884" cy="5232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xtLst/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800" smtClean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作业</a:t>
            </a:r>
            <a:r>
              <a:rPr lang="zh-CN" altLang="en-US" sz="2800" smtClean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：</a:t>
            </a:r>
            <a:endParaRPr lang="en-US" altLang="zh-CN" sz="28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6" name="矩形 22"/>
          <p:cNvSpPr>
            <a:spLocks noChangeArrowheads="1"/>
          </p:cNvSpPr>
          <p:nvPr/>
        </p:nvSpPr>
        <p:spPr bwMode="auto">
          <a:xfrm>
            <a:off x="6332686" y="1559422"/>
            <a:ext cx="5090057" cy="4196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smtClean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被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测对象：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手机号归属地查询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网站地址：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http://www.atool.org/phonenumber.php</a:t>
            </a:r>
          </a:p>
          <a:p>
            <a:pPr algn="just" eaLnBrk="1" hangingPunct="1">
              <a:spcAft>
                <a:spcPts val="667"/>
              </a:spcAft>
              <a:defRPr/>
            </a:pP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任务要求：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制作手机号归属地查询的测试脚本；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测试案例数据请参考：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http://processon.com/view/581805e0e4b09047a82bd47c</a:t>
            </a:r>
            <a:endParaRPr lang="zh-CN" altLang="en-US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857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3d-wallpapers.info/wp-content/uploads/3d-wallpaper-nature-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761999"/>
            <a:ext cx="12191999" cy="761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 smtClean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未完待</a:t>
            </a:r>
            <a:r>
              <a:rPr lang="zh-CN" altLang="en-US" sz="6000" b="1" smtClean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续</a:t>
            </a:r>
            <a:endParaRPr lang="en-US" altLang="zh-CN" sz="6000" b="1" smtClean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717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3d-wallpapers.info/wp-content/uploads/rainbow-colorful-nature-wallpap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62000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　言</a:t>
            </a:r>
            <a:endParaRPr lang="en-US" altLang="zh-CN" sz="6000" b="1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122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85" y="3798204"/>
            <a:ext cx="3015343" cy="226150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85" y="829430"/>
            <a:ext cx="3080235" cy="230777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9" name="文本框 8"/>
          <p:cNvSpPr txBox="1"/>
          <p:nvPr/>
        </p:nvSpPr>
        <p:spPr>
          <a:xfrm>
            <a:off x="4462720" y="3914317"/>
            <a:ext cx="70180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Selenium IDE web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自动化测试入门（上）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Selenium IDE web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自动化测试入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门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（中）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Selenium 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IDE web 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自动化测试入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门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（下）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462720" y="967653"/>
            <a:ext cx="70180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seIDE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综合案例实战：第 </a:t>
            </a: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X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季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解决：一些技术细节的补充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解决：技术细节的综合运用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881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83504" y="798286"/>
            <a:ext cx="5849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课程规划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83504" y="1892252"/>
            <a:ext cx="839878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课程主线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个案例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个视频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不定期出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作业任务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课程资料</a:t>
            </a:r>
            <a:endParaRPr lang="en-US" altLang="zh-CN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65257" y="5123543"/>
            <a:ext cx="51815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courses/seIDEPracticeCase</a:t>
            </a:r>
            <a:endParaRPr lang="en-US" altLang="zh-CN" sz="280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67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83504" y="798286"/>
            <a:ext cx="5849257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　纲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83504" y="1892252"/>
            <a:ext cx="58492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　言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案例一：</a:t>
            </a: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DDT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数据方案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案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例二：</a:t>
            </a: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ProcessOn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网站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案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例三：</a:t>
            </a: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913abc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网站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254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3d-wallpapers.info/wp-content/uploads/3d-nature-wallpapers-hd-downloa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</a:t>
            </a:r>
            <a:r>
              <a:rPr lang="zh-CN" altLang="en-US" sz="6000" b="1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例一：</a:t>
            </a:r>
            <a:r>
              <a:rPr lang="en-US" altLang="zh-CN" sz="6000" b="1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DDT</a:t>
            </a:r>
            <a:r>
              <a:rPr lang="zh-CN" altLang="en-US" sz="6000" b="1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数据方案</a:t>
            </a:r>
            <a:endParaRPr lang="en-US" altLang="zh-CN" sz="6000" b="1" smtClean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342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2905125" cy="6858000"/>
          </a:xfrm>
          <a:prstGeom prst="rect">
            <a:avLst/>
          </a:prstGeom>
          <a:pattFill prst="pct75">
            <a:fgClr>
              <a:srgbClr val="8ABC1D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05" y="3688748"/>
            <a:ext cx="1947313" cy="176231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83504" y="798286"/>
            <a:ext cx="5849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案例一：</a:t>
            </a:r>
            <a:r>
              <a:rPr lang="en-US" altLang="zh-CN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DDT </a:t>
            </a:r>
            <a:r>
              <a:rPr lang="zh-CN" altLang="en-US" sz="36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数据方案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83504" y="2501852"/>
            <a:ext cx="58492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问题缘起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分析问题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912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21"/>
          <p:cNvSpPr>
            <a:spLocks noChangeArrowheads="1"/>
          </p:cNvSpPr>
          <p:nvPr/>
        </p:nvSpPr>
        <p:spPr bwMode="auto">
          <a:xfrm rot="5400000">
            <a:off x="-1806867" y="1995550"/>
            <a:ext cx="6669319" cy="3055585"/>
          </a:xfrm>
          <a:prstGeom prst="triangle">
            <a:avLst>
              <a:gd name="adj" fmla="val 5000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5" name="等腰三角形 20"/>
          <p:cNvSpPr>
            <a:spLocks noChangeArrowheads="1"/>
          </p:cNvSpPr>
          <p:nvPr/>
        </p:nvSpPr>
        <p:spPr bwMode="auto">
          <a:xfrm rot="16200000" flipH="1">
            <a:off x="1025962" y="2136307"/>
            <a:ext cx="6858000" cy="2585388"/>
          </a:xfrm>
          <a:prstGeom prst="triangle">
            <a:avLst>
              <a:gd name="adj" fmla="val 51270"/>
            </a:avLst>
          </a:prstGeom>
          <a:solidFill>
            <a:srgbClr val="EFF5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6" name="矩形 3"/>
          <p:cNvSpPr>
            <a:spLocks noChangeArrowheads="1"/>
          </p:cNvSpPr>
          <p:nvPr/>
        </p:nvSpPr>
        <p:spPr bwMode="auto">
          <a:xfrm rot="16200000" flipH="1">
            <a:off x="5540828" y="206828"/>
            <a:ext cx="6858000" cy="6444343"/>
          </a:xfrm>
          <a:prstGeom prst="rect">
            <a:avLst/>
          </a:prstGeom>
          <a:solidFill>
            <a:srgbClr val="8ABC1D"/>
          </a:solidFill>
          <a:ln>
            <a:noFill/>
          </a:ln>
          <a:extLst/>
        </p:spPr>
        <p:txBody>
          <a:bodyPr anchor="ctr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zh-CN" sz="1444" u="sng">
              <a:solidFill>
                <a:srgbClr val="FFFFFF"/>
              </a:solidFill>
            </a:endParaRPr>
          </a:p>
        </p:txBody>
      </p:sp>
      <p:sp>
        <p:nvSpPr>
          <p:cNvPr id="7" name="文本框 10"/>
          <p:cNvSpPr>
            <a:spLocks noChangeArrowheads="1"/>
          </p:cNvSpPr>
          <p:nvPr/>
        </p:nvSpPr>
        <p:spPr bwMode="auto">
          <a:xfrm>
            <a:off x="934936" y="4109065"/>
            <a:ext cx="1095172" cy="365934"/>
          </a:xfrm>
          <a:prstGeom prst="rect">
            <a:avLst/>
          </a:prstGeom>
          <a:solidFill>
            <a:srgbClr val="00B3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千锤百炼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8" name="文本框 14"/>
          <p:cNvSpPr>
            <a:spLocks noChangeArrowheads="1"/>
          </p:cNvSpPr>
          <p:nvPr/>
        </p:nvSpPr>
        <p:spPr bwMode="auto">
          <a:xfrm>
            <a:off x="1482522" y="2866794"/>
            <a:ext cx="2180405" cy="571054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3111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学而时习之</a:t>
            </a:r>
            <a:endParaRPr lang="en-US" altLang="zh-CN" sz="3111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9" name="文本框 15"/>
          <p:cNvSpPr>
            <a:spLocks noChangeArrowheads="1"/>
          </p:cNvSpPr>
          <p:nvPr/>
        </p:nvSpPr>
        <p:spPr bwMode="auto">
          <a:xfrm rot="21006909">
            <a:off x="911656" y="2116897"/>
            <a:ext cx="1095172" cy="365934"/>
          </a:xfrm>
          <a:prstGeom prst="rect">
            <a:avLst/>
          </a:prstGeom>
          <a:solidFill>
            <a:srgbClr val="FF3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知行合一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0" name="文本框 16"/>
          <p:cNvSpPr>
            <a:spLocks noChangeArrowheads="1"/>
          </p:cNvSpPr>
          <p:nvPr/>
        </p:nvSpPr>
        <p:spPr bwMode="auto">
          <a:xfrm rot="514403">
            <a:off x="3131691" y="1958067"/>
            <a:ext cx="1326004" cy="434286"/>
          </a:xfrm>
          <a:prstGeom prst="rect">
            <a:avLst/>
          </a:prstGeom>
          <a:solidFill>
            <a:srgbClr val="8ABC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222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日新又新</a:t>
            </a:r>
            <a:endParaRPr lang="en-US" altLang="zh-CN" sz="2222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1" name="文本框 17"/>
          <p:cNvSpPr>
            <a:spLocks noChangeArrowheads="1"/>
          </p:cNvSpPr>
          <p:nvPr/>
        </p:nvSpPr>
        <p:spPr bwMode="auto">
          <a:xfrm rot="20953219">
            <a:off x="2879629" y="3903005"/>
            <a:ext cx="1778051" cy="639534"/>
          </a:xfrm>
          <a:prstGeom prst="rect">
            <a:avLst/>
          </a:prstGeom>
          <a:solidFill>
            <a:srgbClr val="99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纸上得来终觉浅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绝知此事要躬行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2" name="文本框 18"/>
          <p:cNvSpPr>
            <a:spLocks noChangeArrowheads="1"/>
          </p:cNvSpPr>
          <p:nvPr/>
        </p:nvSpPr>
        <p:spPr bwMode="auto">
          <a:xfrm rot="489738">
            <a:off x="1724120" y="4927839"/>
            <a:ext cx="1550424" cy="639534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实践是检验真</a:t>
            </a:r>
            <a:endParaRPr lang="en-US" altLang="zh-CN" sz="1778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1778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理的唯一标准</a:t>
            </a:r>
            <a:endParaRPr lang="en-US" altLang="zh-CN" sz="1778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3" name="文本框 19"/>
          <p:cNvSpPr>
            <a:spLocks noChangeArrowheads="1"/>
          </p:cNvSpPr>
          <p:nvPr/>
        </p:nvSpPr>
        <p:spPr bwMode="auto">
          <a:xfrm>
            <a:off x="2030108" y="1159312"/>
            <a:ext cx="1467068" cy="400110"/>
          </a:xfrm>
          <a:prstGeom prst="rect">
            <a:avLst/>
          </a:prstGeom>
          <a:solidFill>
            <a:srgbClr val="CC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实践出真知</a:t>
            </a:r>
            <a:endParaRPr lang="en-US" altLang="zh-CN" sz="20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5" name="矩形 23"/>
          <p:cNvSpPr>
            <a:spLocks noChangeArrowheads="1"/>
          </p:cNvSpPr>
          <p:nvPr/>
        </p:nvSpPr>
        <p:spPr bwMode="auto">
          <a:xfrm>
            <a:off x="6332686" y="749837"/>
            <a:ext cx="1261884" cy="5232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xtLst/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800" smtClean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作业</a:t>
            </a:r>
            <a:r>
              <a:rPr lang="zh-CN" altLang="en-US" sz="2800" smtClean="0">
                <a:solidFill>
                  <a:schemeClr val="bg1"/>
                </a:solidFill>
                <a:latin typeface="DotumChe" panose="020B0609000101010101" pitchFamily="49" charset="-127"/>
                <a:ea typeface="微软雅黑" panose="020B0503020204020204" pitchFamily="34" charset="-122"/>
                <a:sym typeface="DotumChe" panose="020B0609000101010101" pitchFamily="49" charset="-127"/>
              </a:rPr>
              <a:t>：</a:t>
            </a:r>
            <a:endParaRPr lang="en-US" altLang="zh-CN" sz="2800" dirty="0">
              <a:solidFill>
                <a:schemeClr val="bg1"/>
              </a:solidFill>
              <a:latin typeface="DotumChe" panose="020B0609000101010101" pitchFamily="49" charset="-127"/>
              <a:ea typeface="微软雅黑" panose="020B0503020204020204" pitchFamily="34" charset="-122"/>
              <a:sym typeface="DotumChe" panose="020B0609000101010101" pitchFamily="49" charset="-127"/>
            </a:endParaRPr>
          </a:p>
        </p:txBody>
      </p:sp>
      <p:sp>
        <p:nvSpPr>
          <p:cNvPr id="16" name="矩形 22"/>
          <p:cNvSpPr>
            <a:spLocks noChangeArrowheads="1"/>
          </p:cNvSpPr>
          <p:nvPr/>
        </p:nvSpPr>
        <p:spPr bwMode="auto">
          <a:xfrm>
            <a:off x="6332686" y="1559422"/>
            <a:ext cx="5090057" cy="4196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smtClean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被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测对象：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手机号归属地查询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网站地址：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http://www.atool.org/phonenumber.php</a:t>
            </a:r>
          </a:p>
          <a:p>
            <a:pPr algn="just" eaLnBrk="1" hangingPunct="1">
              <a:spcAft>
                <a:spcPts val="667"/>
              </a:spcAft>
              <a:defRPr/>
            </a:pP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任务要求：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1.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制作手机号归属地查询的测试脚本；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2. </a:t>
            </a:r>
            <a:r>
              <a:rPr lang="zh-CN" altLang="en-US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测试案例数据请参考：</a:t>
            </a:r>
            <a:endParaRPr lang="en-US" altLang="zh-CN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  <a:p>
            <a:pPr algn="just" eaLnBrk="1" hangingPunct="1">
              <a:spcAft>
                <a:spcPts val="667"/>
              </a:spcAft>
              <a:defRPr/>
            </a:pPr>
            <a:r>
              <a:rPr lang="en-US" altLang="zh-CN" sz="2200" dirty="0">
                <a:solidFill>
                  <a:srgbClr val="002060"/>
                </a:solidFill>
                <a:latin typeface="+mn-ea"/>
                <a:ea typeface="+mn-ea"/>
                <a:sym typeface="DotumChe" panose="020B0609000101010101" pitchFamily="49" charset="-127"/>
              </a:rPr>
              <a:t>http://processon.com/view/581805e0e4b09047a82bd47c</a:t>
            </a:r>
            <a:endParaRPr lang="zh-CN" altLang="en-US" sz="2200" dirty="0">
              <a:solidFill>
                <a:srgbClr val="002060"/>
              </a:solidFill>
              <a:latin typeface="+mn-ea"/>
              <a:ea typeface="+mn-ea"/>
              <a:sym typeface="DotumChe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53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.pixelstalk.net/wp-content/uploads/2016/03/Blue-Green-beautiful-nature-wallpap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1999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0" y="2474686"/>
            <a:ext cx="12191999" cy="1314206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</a:t>
            </a:r>
            <a:r>
              <a:rPr lang="zh-CN" altLang="en-US" sz="6000" b="1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例二：</a:t>
            </a:r>
            <a:r>
              <a:rPr lang="en-US" altLang="zh-CN" sz="6000" b="1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ProcessOn</a:t>
            </a:r>
            <a:r>
              <a:rPr lang="zh-CN" altLang="en-US" sz="6000" b="1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网站</a:t>
            </a:r>
            <a:endParaRPr lang="en-US" altLang="zh-CN" sz="6000" b="1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126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150000"/>
          </a:lnSpc>
          <a:defRPr sz="280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582</Words>
  <Application>Microsoft Office PowerPoint</Application>
  <PresentationFormat>宽屏</PresentationFormat>
  <Paragraphs>102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DotumChe</vt:lpstr>
      <vt:lpstr>等线</vt:lpstr>
      <vt:lpstr>等线 Light</vt:lpstr>
      <vt:lpstr>宋体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13</cp:revision>
  <dcterms:created xsi:type="dcterms:W3CDTF">2016-12-06T05:53:29Z</dcterms:created>
  <dcterms:modified xsi:type="dcterms:W3CDTF">2016-12-09T05:30:28Z</dcterms:modified>
</cp:coreProperties>
</file>

<file path=docProps/thumbnail.jpeg>
</file>